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3"/>
  </p:notesMasterIdLst>
  <p:sldIdLst>
    <p:sldId id="256" r:id="rId2"/>
    <p:sldId id="482" r:id="rId3"/>
    <p:sldId id="258" r:id="rId4"/>
    <p:sldId id="259" r:id="rId5"/>
    <p:sldId id="261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483" r:id="rId14"/>
    <p:sldId id="484" r:id="rId15"/>
    <p:sldId id="270" r:id="rId16"/>
    <p:sldId id="268" r:id="rId17"/>
    <p:sldId id="269" r:id="rId18"/>
    <p:sldId id="272" r:id="rId19"/>
    <p:sldId id="274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7" r:id="rId31"/>
    <p:sldId id="286" r:id="rId32"/>
    <p:sldId id="288" r:id="rId33"/>
    <p:sldId id="289" r:id="rId34"/>
    <p:sldId id="290" r:id="rId35"/>
    <p:sldId id="291" r:id="rId36"/>
    <p:sldId id="300" r:id="rId37"/>
    <p:sldId id="485" r:id="rId38"/>
    <p:sldId id="486" r:id="rId39"/>
    <p:sldId id="301" r:id="rId40"/>
    <p:sldId id="299" r:id="rId41"/>
    <p:sldId id="302" r:id="rId42"/>
    <p:sldId id="303" r:id="rId43"/>
    <p:sldId id="304" r:id="rId44"/>
    <p:sldId id="305" r:id="rId45"/>
    <p:sldId id="487" r:id="rId46"/>
    <p:sldId id="310" r:id="rId47"/>
    <p:sldId id="315" r:id="rId48"/>
    <p:sldId id="314" r:id="rId49"/>
    <p:sldId id="313" r:id="rId50"/>
    <p:sldId id="311" r:id="rId51"/>
    <p:sldId id="312" r:id="rId52"/>
    <p:sldId id="494" r:id="rId53"/>
    <p:sldId id="493" r:id="rId54"/>
    <p:sldId id="495" r:id="rId55"/>
    <p:sldId id="489" r:id="rId56"/>
    <p:sldId id="490" r:id="rId57"/>
    <p:sldId id="491" r:id="rId58"/>
    <p:sldId id="497" r:id="rId59"/>
    <p:sldId id="501" r:id="rId60"/>
    <p:sldId id="500" r:id="rId61"/>
    <p:sldId id="502" r:id="rId62"/>
    <p:sldId id="498" r:id="rId63"/>
    <p:sldId id="499" r:id="rId64"/>
    <p:sldId id="503" r:id="rId65"/>
    <p:sldId id="317" r:id="rId66"/>
    <p:sldId id="408" r:id="rId67"/>
    <p:sldId id="409" r:id="rId68"/>
    <p:sldId id="325" r:id="rId69"/>
    <p:sldId id="326" r:id="rId70"/>
    <p:sldId id="327" r:id="rId71"/>
    <p:sldId id="332" r:id="rId72"/>
    <p:sldId id="328" r:id="rId73"/>
    <p:sldId id="329" r:id="rId74"/>
    <p:sldId id="330" r:id="rId75"/>
    <p:sldId id="331" r:id="rId76"/>
    <p:sldId id="410" r:id="rId77"/>
    <p:sldId id="345" r:id="rId78"/>
    <p:sldId id="346" r:id="rId79"/>
    <p:sldId id="350" r:id="rId80"/>
    <p:sldId id="351" r:id="rId81"/>
    <p:sldId id="349" r:id="rId82"/>
    <p:sldId id="353" r:id="rId83"/>
    <p:sldId id="338" r:id="rId84"/>
    <p:sldId id="339" r:id="rId85"/>
    <p:sldId id="340" r:id="rId86"/>
    <p:sldId id="342" r:id="rId87"/>
    <p:sldId id="352" r:id="rId88"/>
    <p:sldId id="411" r:id="rId89"/>
    <p:sldId id="412" r:id="rId90"/>
    <p:sldId id="355" r:id="rId91"/>
    <p:sldId id="365" r:id="rId92"/>
    <p:sldId id="356" r:id="rId93"/>
    <p:sldId id="357" r:id="rId94"/>
    <p:sldId id="413" r:id="rId95"/>
    <p:sldId id="360" r:id="rId96"/>
    <p:sldId id="358" r:id="rId97"/>
    <p:sldId id="359" r:id="rId98"/>
    <p:sldId id="361" r:id="rId99"/>
    <p:sldId id="362" r:id="rId100"/>
    <p:sldId id="363" r:id="rId101"/>
    <p:sldId id="364" r:id="rId102"/>
    <p:sldId id="366" r:id="rId103"/>
    <p:sldId id="369" r:id="rId104"/>
    <p:sldId id="368" r:id="rId105"/>
    <p:sldId id="370" r:id="rId106"/>
    <p:sldId id="373" r:id="rId107"/>
    <p:sldId id="374" r:id="rId108"/>
    <p:sldId id="375" r:id="rId109"/>
    <p:sldId id="376" r:id="rId110"/>
    <p:sldId id="377" r:id="rId111"/>
    <p:sldId id="378" r:id="rId112"/>
    <p:sldId id="379" r:id="rId113"/>
    <p:sldId id="380" r:id="rId114"/>
    <p:sldId id="387" r:id="rId115"/>
    <p:sldId id="381" r:id="rId116"/>
    <p:sldId id="388" r:id="rId117"/>
    <p:sldId id="382" r:id="rId118"/>
    <p:sldId id="383" r:id="rId119"/>
    <p:sldId id="384" r:id="rId120"/>
    <p:sldId id="385" r:id="rId121"/>
    <p:sldId id="386" r:id="rId122"/>
    <p:sldId id="389" r:id="rId123"/>
    <p:sldId id="390" r:id="rId124"/>
    <p:sldId id="391" r:id="rId125"/>
    <p:sldId id="392" r:id="rId126"/>
    <p:sldId id="393" r:id="rId127"/>
    <p:sldId id="394" r:id="rId128"/>
    <p:sldId id="396" r:id="rId129"/>
    <p:sldId id="400" r:id="rId130"/>
    <p:sldId id="397" r:id="rId131"/>
    <p:sldId id="398" r:id="rId132"/>
    <p:sldId id="399" r:id="rId133"/>
    <p:sldId id="402" r:id="rId134"/>
    <p:sldId id="403" r:id="rId135"/>
    <p:sldId id="404" r:id="rId136"/>
    <p:sldId id="405" r:id="rId137"/>
    <p:sldId id="406" r:id="rId138"/>
    <p:sldId id="407" r:id="rId139"/>
    <p:sldId id="414" r:id="rId140"/>
    <p:sldId id="415" r:id="rId141"/>
    <p:sldId id="416" r:id="rId142"/>
    <p:sldId id="417" r:id="rId143"/>
    <p:sldId id="418" r:id="rId144"/>
    <p:sldId id="419" r:id="rId145"/>
    <p:sldId id="421" r:id="rId146"/>
    <p:sldId id="420" r:id="rId147"/>
    <p:sldId id="422" r:id="rId148"/>
    <p:sldId id="428" r:id="rId149"/>
    <p:sldId id="423" r:id="rId150"/>
    <p:sldId id="424" r:id="rId151"/>
    <p:sldId id="429" r:id="rId152"/>
    <p:sldId id="425" r:id="rId153"/>
    <p:sldId id="426" r:id="rId154"/>
    <p:sldId id="430" r:id="rId155"/>
    <p:sldId id="431" r:id="rId156"/>
    <p:sldId id="432" r:id="rId157"/>
    <p:sldId id="433" r:id="rId158"/>
    <p:sldId id="434" r:id="rId159"/>
    <p:sldId id="435" r:id="rId160"/>
    <p:sldId id="436" r:id="rId161"/>
    <p:sldId id="438" r:id="rId162"/>
    <p:sldId id="437" r:id="rId163"/>
    <p:sldId id="441" r:id="rId164"/>
    <p:sldId id="440" r:id="rId165"/>
    <p:sldId id="442" r:id="rId166"/>
    <p:sldId id="443" r:id="rId167"/>
    <p:sldId id="444" r:id="rId168"/>
    <p:sldId id="445" r:id="rId169"/>
    <p:sldId id="446" r:id="rId170"/>
    <p:sldId id="447" r:id="rId171"/>
    <p:sldId id="448" r:id="rId172"/>
    <p:sldId id="449" r:id="rId173"/>
    <p:sldId id="450" r:id="rId174"/>
    <p:sldId id="451" r:id="rId175"/>
    <p:sldId id="452" r:id="rId176"/>
    <p:sldId id="453" r:id="rId177"/>
    <p:sldId id="454" r:id="rId178"/>
    <p:sldId id="456" r:id="rId179"/>
    <p:sldId id="457" r:id="rId180"/>
    <p:sldId id="459" r:id="rId181"/>
    <p:sldId id="460" r:id="rId182"/>
    <p:sldId id="461" r:id="rId183"/>
    <p:sldId id="462" r:id="rId184"/>
    <p:sldId id="463" r:id="rId185"/>
    <p:sldId id="464" r:id="rId186"/>
    <p:sldId id="469" r:id="rId187"/>
    <p:sldId id="465" r:id="rId188"/>
    <p:sldId id="468" r:id="rId189"/>
    <p:sldId id="467" r:id="rId190"/>
    <p:sldId id="466" r:id="rId191"/>
    <p:sldId id="471" r:id="rId192"/>
    <p:sldId id="475" r:id="rId193"/>
    <p:sldId id="474" r:id="rId194"/>
    <p:sldId id="473" r:id="rId195"/>
    <p:sldId id="472" r:id="rId196"/>
    <p:sldId id="476" r:id="rId197"/>
    <p:sldId id="480" r:id="rId198"/>
    <p:sldId id="479" r:id="rId199"/>
    <p:sldId id="478" r:id="rId200"/>
    <p:sldId id="477" r:id="rId201"/>
    <p:sldId id="481" r:id="rId2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8A08"/>
    <a:srgbClr val="F0B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78873" autoAdjust="0"/>
  </p:normalViewPr>
  <p:slideViewPr>
    <p:cSldViewPr snapToGrid="0">
      <p:cViewPr varScale="1">
        <p:scale>
          <a:sx n="90" d="100"/>
          <a:sy n="90" d="100"/>
        </p:scale>
        <p:origin x="14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tableStyles" Target="tableStyle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A9F6D-4C0A-4D32-A6E0-938378AE652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409A1-088C-44D9-A8D7-99583A72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2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Программу калькулятор на числах и строках. Тип это лишь множество операций. Далее</a:t>
            </a:r>
            <a:r>
              <a:rPr lang="ru-RU" baseline="0" dirty="0" smtClean="0"/>
              <a:t> рассматривать ошибки будем исходя из операций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2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Или можно выразить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несоклько</a:t>
            </a:r>
            <a:r>
              <a:rPr lang="ru-RU" baseline="0" dirty="0" smtClean="0"/>
              <a:t> элементов сразу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240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  <a:r>
              <a:rPr lang="en-US" baseline="0" dirty="0" smtClean="0"/>
              <a:t> </a:t>
            </a:r>
            <a:r>
              <a:rPr lang="ru-RU" baseline="0" dirty="0" smtClean="0"/>
              <a:t>морфизмы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4456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такой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9315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7799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44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5887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28029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7429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311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163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Каждое число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1506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446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9137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2856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0357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на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07220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24284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5315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69905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345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48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каждый элемент</a:t>
            </a:r>
            <a:r>
              <a:rPr lang="ru-RU" baseline="0" dirty="0" smtClean="0"/>
              <a:t> объединения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825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3387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2037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68116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01046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55334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20322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4036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37385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process of hierarchical decomposition and </a:t>
            </a:r>
            <a:r>
              <a:rPr lang="en-US" dirty="0" err="1" smtClean="0"/>
              <a:t>recomposition</a:t>
            </a:r>
            <a:r>
              <a:rPr lang="en-US" dirty="0" smtClean="0"/>
              <a:t> is not imposed on us by computers. It reflects the limitations of the human mind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often describe some piece of code as elegant or beautiful, but what we really mean is that it’s easy to process by our limited human minds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403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52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934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97102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8970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41620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7063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0425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5533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1503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023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41212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1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Оно пустое. Показать</a:t>
            </a:r>
            <a:r>
              <a:rPr lang="ru-RU" baseline="0" dirty="0" smtClean="0"/>
              <a:t> с точки зрения выполняемых операций (невозможностью выполнения сложения)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77257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5452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0477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210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408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11328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6627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74807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49682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2851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Привести</a:t>
            </a:r>
            <a:r>
              <a:rPr lang="ru-RU" baseline="0" dirty="0" smtClean="0"/>
              <a:t> пример моноида (сумма чисел</a:t>
            </a:r>
            <a:r>
              <a:rPr lang="en-US" baseline="0" dirty="0" smtClean="0"/>
              <a:t>, </a:t>
            </a:r>
            <a:r>
              <a:rPr lang="ru-RU" baseline="0" dirty="0" smtClean="0"/>
              <a:t>произведение чисел</a:t>
            </a:r>
            <a:r>
              <a:rPr lang="en-US" baseline="0" dirty="0" smtClean="0"/>
              <a:t>, </a:t>
            </a:r>
            <a:r>
              <a:rPr lang="ru-RU" baseline="0" dirty="0" err="1" smtClean="0"/>
              <a:t>конкатинация</a:t>
            </a:r>
            <a:r>
              <a:rPr lang="ru-RU" baseline="0" dirty="0" smtClean="0"/>
              <a:t> строк)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92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Рассмотреть</a:t>
            </a:r>
            <a:r>
              <a:rPr lang="ru-RU" baseline="0" dirty="0" smtClean="0"/>
              <a:t> операции над</a:t>
            </a:r>
            <a:r>
              <a:rPr lang="en-US" baseline="0" dirty="0" smtClean="0"/>
              <a:t> never. </a:t>
            </a:r>
            <a:r>
              <a:rPr lang="ru-RU" baseline="0" dirty="0" smtClean="0"/>
              <a:t>Рассмотреть функции над </a:t>
            </a:r>
            <a:r>
              <a:rPr lang="en-US" baseline="0" dirty="0" smtClean="0"/>
              <a:t>never (absurd </a:t>
            </a:r>
            <a:r>
              <a:rPr lang="ru-RU" baseline="0" dirty="0" smtClean="0"/>
              <a:t>и </a:t>
            </a:r>
            <a:r>
              <a:rPr lang="en-US" baseline="0" dirty="0" smtClean="0"/>
              <a:t>hang). </a:t>
            </a:r>
            <a:r>
              <a:rPr lang="ru-RU" baseline="0" dirty="0" smtClean="0"/>
              <a:t>Рассмотреть приведение </a:t>
            </a:r>
            <a:r>
              <a:rPr lang="en-US" baseline="0" dirty="0" smtClean="0"/>
              <a:t>never </a:t>
            </a:r>
            <a:r>
              <a:rPr lang="ru-RU" baseline="0" dirty="0" smtClean="0"/>
              <a:t>ко всему</a:t>
            </a:r>
            <a:r>
              <a:rPr lang="en-US" baseline="0" dirty="0" smtClean="0"/>
              <a:t>. Bottom type</a:t>
            </a:r>
            <a:r>
              <a:rPr lang="ru-RU" baseline="0" dirty="0" smtClean="0"/>
              <a:t>. </a:t>
            </a:r>
            <a:r>
              <a:rPr lang="en-US" baseline="0" dirty="0" smtClean="0"/>
              <a:t>Exhaustive checks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7473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Язык </a:t>
            </a:r>
            <a:r>
              <a:rPr lang="en-US" dirty="0" err="1" smtClean="0"/>
              <a:t>javascript</a:t>
            </a:r>
            <a:r>
              <a:rPr lang="en-US" baseline="0" dirty="0" smtClean="0"/>
              <a:t> </a:t>
            </a:r>
            <a:r>
              <a:rPr lang="ru-RU" baseline="0" dirty="0" smtClean="0"/>
              <a:t>позволяет </a:t>
            </a:r>
            <a:r>
              <a:rPr lang="ru-RU" baseline="0" dirty="0" err="1" smtClean="0"/>
              <a:t>композировать</a:t>
            </a:r>
            <a:r>
              <a:rPr lang="ru-RU" baseline="0" dirty="0" smtClean="0"/>
              <a:t> функции возвращающие любые значения. Это в сущности делает простым построение расширяемого ПО (куча библиотек тому доказательство). Но конечно крайне сильно страдает структурная ценность таких продуктов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66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к </a:t>
            </a:r>
            <a:r>
              <a:rPr lang="en-US" baseline="0" dirty="0" smtClean="0"/>
              <a:t>unknown </a:t>
            </a:r>
            <a:r>
              <a:rPr lang="ru-RU" baseline="0" dirty="0" smtClean="0"/>
              <a:t>приводится все что угодно. </a:t>
            </a:r>
            <a:r>
              <a:rPr lang="ru-RU" dirty="0" smtClean="0"/>
              <a:t>В</a:t>
            </a:r>
            <a:r>
              <a:rPr lang="ru-RU" baseline="0" dirty="0" smtClean="0"/>
              <a:t> конце закинуть удочку на связь типов и логики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Пересечение</a:t>
            </a:r>
            <a:r>
              <a:rPr lang="ru-RU" baseline="0" dirty="0" smtClean="0"/>
              <a:t> на яблоках. Показать что значение работает на обоих функциях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33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наследованием описать пересечение</a:t>
            </a:r>
            <a:r>
              <a:rPr lang="en-US" baseline="0" dirty="0" smtClean="0"/>
              <a:t>. </a:t>
            </a:r>
            <a:r>
              <a:rPr lang="ru-RU" baseline="0" dirty="0" smtClean="0"/>
              <a:t>Про ограничения наследования. Композиция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84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Одинаковые</a:t>
            </a:r>
            <a:r>
              <a:rPr lang="ru-RU" baseline="0" dirty="0" smtClean="0"/>
              <a:t> операции внутри структуры. </a:t>
            </a:r>
            <a:r>
              <a:rPr lang="ru-RU" dirty="0" smtClean="0"/>
              <a:t>Представить также с точки зрения функций клиентов. Обратить внимание на корректность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Продемонстрировать логику работы на вложенных элементах с точки зрения функций</a:t>
            </a:r>
            <a:endParaRPr lang="en-US" dirty="0" smtClean="0"/>
          </a:p>
          <a:p>
            <a:endParaRPr lang="ru-RU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65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</a:t>
            </a:r>
            <a:r>
              <a:rPr lang="ru-RU" baseline="0" dirty="0" smtClean="0"/>
              <a:t> числа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43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точки зрения функции. Обратить внимание на существование одной функции.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операций. Выразить базовый тип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множеств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Привести пример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406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что является результатом объединения для вложенных свойств</a:t>
            </a:r>
          </a:p>
          <a:p>
            <a:r>
              <a:rPr lang="en-US" dirty="0" smtClean="0"/>
              <a:t>number</a:t>
            </a:r>
            <a:r>
              <a:rPr lang="en-US" baseline="0" dirty="0" smtClean="0"/>
              <a:t> &amp; string. Never type</a:t>
            </a:r>
          </a:p>
          <a:p>
            <a:r>
              <a:rPr lang="en-US" baseline="0" dirty="0" smtClean="0"/>
              <a:t>Tags</a:t>
            </a:r>
          </a:p>
          <a:p>
            <a:r>
              <a:rPr lang="en-US" baseline="0" dirty="0" smtClean="0"/>
              <a:t>Never </a:t>
            </a:r>
            <a:r>
              <a:rPr lang="en-US" baseline="0" dirty="0" err="1" smtClean="0"/>
              <a:t>propogation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87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Объединение</a:t>
            </a:r>
            <a:r>
              <a:rPr lang="ru-RU" baseline="0" dirty="0" smtClean="0"/>
              <a:t> есть базовый класс. Разделение операций и функций над ними</a:t>
            </a:r>
            <a:r>
              <a:rPr lang="en-US" baseline="0" dirty="0" smtClean="0"/>
              <a:t>. Sealed classes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7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</a:t>
            </a:r>
            <a:r>
              <a:rPr lang="ru-RU" baseline="0" dirty="0" smtClean="0"/>
              <a:t> проблему при наследовании</a:t>
            </a:r>
          </a:p>
          <a:p>
            <a:r>
              <a:rPr lang="ru-RU" baseline="0" dirty="0" smtClean="0"/>
              <a:t>Показать решение </a:t>
            </a:r>
            <a:r>
              <a:rPr lang="en-US" baseline="0" dirty="0" smtClean="0"/>
              <a:t>union </a:t>
            </a:r>
            <a:r>
              <a:rPr lang="ru-RU" baseline="0" dirty="0" smtClean="0"/>
              <a:t>через </a:t>
            </a:r>
            <a:r>
              <a:rPr lang="en-US" baseline="0" dirty="0" smtClean="0"/>
              <a:t>never/</a:t>
            </a:r>
            <a:r>
              <a:rPr lang="en-US" baseline="0" dirty="0" err="1" smtClean="0"/>
              <a:t>assertNever</a:t>
            </a:r>
            <a:endParaRPr lang="en-US" baseline="0" dirty="0" smtClean="0"/>
          </a:p>
          <a:p>
            <a:r>
              <a:rPr lang="en-US" baseline="0" dirty="0" smtClean="0"/>
              <a:t>Pattern matching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8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возможность деления на</a:t>
            </a:r>
            <a:r>
              <a:rPr lang="ru-RU" baseline="0" dirty="0" smtClean="0"/>
              <a:t> группы </a:t>
            </a:r>
            <a:r>
              <a:rPr lang="en-US" baseline="0" dirty="0" smtClean="0"/>
              <a:t>union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555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627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  <a:r>
              <a:rPr lang="en-US" baseline="0" dirty="0" smtClean="0"/>
              <a:t> </a:t>
            </a:r>
            <a:r>
              <a:rPr lang="ru-RU" baseline="0" dirty="0" smtClean="0"/>
              <a:t>объединение</a:t>
            </a:r>
            <a:r>
              <a:rPr lang="en-US" baseline="0" dirty="0" smtClean="0"/>
              <a:t> </a:t>
            </a:r>
            <a:r>
              <a:rPr lang="ru-RU" baseline="0" dirty="0" smtClean="0"/>
              <a:t>через чистый </a:t>
            </a:r>
            <a:r>
              <a:rPr lang="en-US" baseline="0" dirty="0" smtClean="0"/>
              <a:t>tag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Метод принимающий два </a:t>
            </a:r>
            <a:r>
              <a:rPr lang="en-US" baseline="0" dirty="0" smtClean="0"/>
              <a:t>ids. </a:t>
            </a:r>
            <a:r>
              <a:rPr lang="ru-RU" baseline="0" dirty="0" smtClean="0"/>
              <a:t>Как </a:t>
            </a:r>
            <a:r>
              <a:rPr lang="ru-RU" baseline="0" smtClean="0"/>
              <a:t>не перепутать</a:t>
            </a: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</a:t>
            </a:r>
            <a:r>
              <a:rPr lang="ru-RU" baseline="0" dirty="0" smtClean="0"/>
              <a:t>это объект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211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err="1" smtClean="0"/>
              <a:t>Вербозность</a:t>
            </a:r>
            <a:r>
              <a:rPr lang="ru-RU" b="0" baseline="0" dirty="0" smtClean="0"/>
              <a:t> </a:t>
            </a:r>
            <a:r>
              <a:rPr lang="en-US" b="0" baseline="0" dirty="0" smtClean="0"/>
              <a:t>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</a:t>
            </a:r>
            <a:r>
              <a:rPr lang="en-US" b="0" baseline="0" dirty="0" smtClean="0"/>
              <a:t>let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для примитивов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структур </a:t>
            </a:r>
            <a:r>
              <a:rPr lang="en-US" b="0" baseline="0" dirty="0" smtClean="0"/>
              <a:t>as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и </a:t>
            </a:r>
            <a:r>
              <a:rPr lang="en-US" b="0" baseline="0" dirty="0" err="1" smtClean="0"/>
              <a:t>freezed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функций и аргументов (проблематика вывода типов функций)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Конструкты </a:t>
            </a:r>
            <a:r>
              <a:rPr lang="en-US" b="0" baseline="0" dirty="0" smtClean="0"/>
              <a:t>payment type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Intersection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Never </a:t>
            </a:r>
            <a:r>
              <a:rPr lang="ru-RU" b="0" baseline="0" dirty="0" smtClean="0"/>
              <a:t>несовместимость</a:t>
            </a:r>
            <a:r>
              <a:rPr lang="en-US" b="0" baseline="0" dirty="0" smtClean="0"/>
              <a:t> (User Admin)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Union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</a:t>
            </a:r>
            <a:r>
              <a:rPr lang="ru-RU" b="0" baseline="0" dirty="0" smtClean="0"/>
              <a:t>Поведение функции на </a:t>
            </a:r>
            <a:r>
              <a:rPr lang="en-US" b="0" baseline="0" dirty="0" smtClean="0"/>
              <a:t>undefined </a:t>
            </a:r>
            <a:r>
              <a:rPr lang="ru-RU" b="0" baseline="0" dirty="0" smtClean="0"/>
              <a:t>будет таким же и с определенным </a:t>
            </a:r>
            <a:r>
              <a:rPr lang="en-US" b="0" baseline="0" dirty="0" smtClean="0"/>
              <a:t>weight. </a:t>
            </a:r>
            <a:r>
              <a:rPr lang="ru-RU" b="0" baseline="0" dirty="0" smtClean="0"/>
              <a:t>Поведение с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лейблом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Различия между </a:t>
            </a:r>
            <a:r>
              <a:rPr lang="ru-RU" b="0" baseline="0" dirty="0" err="1" smtClean="0"/>
              <a:t>инлайн</a:t>
            </a:r>
            <a:r>
              <a:rPr lang="ru-RU" b="0" baseline="0" dirty="0" smtClean="0"/>
              <a:t> объектами и функциями в </a:t>
            </a:r>
            <a:r>
              <a:rPr lang="en-US" b="0" baseline="0" dirty="0" smtClean="0"/>
              <a:t>union </a:t>
            </a:r>
            <a:r>
              <a:rPr lang="ru-RU" b="0" baseline="0" dirty="0" smtClean="0"/>
              <a:t>выводе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931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Основной способ </a:t>
            </a:r>
            <a:r>
              <a:rPr lang="ru-RU" b="0" baseline="0" dirty="0" err="1" smtClean="0"/>
              <a:t>извелечения</a:t>
            </a:r>
            <a:r>
              <a:rPr lang="ru-RU" b="0" baseline="0" dirty="0" smtClean="0"/>
              <a:t> статического типа из значения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Переменная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Структура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Функция (Возвращаемое значение)</a:t>
            </a:r>
            <a:r>
              <a:rPr lang="en-US" b="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Это обычные типы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которые мы можем использовать как хотим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Пересечение с оператором из </a:t>
            </a:r>
            <a:r>
              <a:rPr lang="en-US" b="0" baseline="0" dirty="0" err="1" smtClean="0"/>
              <a:t>js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181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Indexer (union)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структуры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примитивы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never (</a:t>
            </a:r>
            <a:r>
              <a:rPr lang="ru-RU" b="0" baseline="0" dirty="0" smtClean="0"/>
              <a:t>проходим по всем элементам и проверяет содержат ли возможные ключи</a:t>
            </a:r>
            <a:r>
              <a:rPr lang="en-US" b="0" baseline="0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unknown (index </a:t>
            </a:r>
            <a:r>
              <a:rPr lang="en-US" b="0" baseline="0" dirty="0" err="1" smtClean="0"/>
              <a:t>struct</a:t>
            </a:r>
            <a:r>
              <a:rPr lang="en-US" b="0" baseline="0" dirty="0" smtClean="0"/>
              <a:t> type)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Valueof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60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Бесконечное множество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4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Изоморфно</a:t>
            </a:r>
            <a:r>
              <a:rPr lang="ru-RU" baseline="0" dirty="0" smtClean="0"/>
              <a:t> с </a:t>
            </a:r>
            <a:r>
              <a:rPr lang="en-US" baseline="0" dirty="0" smtClean="0"/>
              <a:t>union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Также значение и тип</a:t>
            </a:r>
            <a:r>
              <a:rPr lang="en-US" dirty="0" smtClean="0"/>
              <a:t> </a:t>
            </a:r>
            <a:r>
              <a:rPr lang="ru-RU" dirty="0" smtClean="0"/>
              <a:t>(можно итерироваться по </a:t>
            </a:r>
            <a:r>
              <a:rPr lang="en-US" dirty="0" smtClean="0"/>
              <a:t>union</a:t>
            </a:r>
            <a:r>
              <a:rPr lang="ru-RU" dirty="0" smtClean="0"/>
              <a:t>)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Числовые значение не использовать. Лучше строковые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Только константы</a:t>
            </a:r>
            <a:r>
              <a:rPr lang="en-US" baseline="0" dirty="0" smtClean="0"/>
              <a:t>, </a:t>
            </a:r>
            <a:r>
              <a:rPr lang="ru-RU" baseline="0" dirty="0" smtClean="0"/>
              <a:t>никаких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для </a:t>
            </a:r>
            <a:r>
              <a:rPr lang="en-US" baseline="0" dirty="0" err="1" smtClean="0"/>
              <a:t>enum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Keyof</a:t>
            </a:r>
            <a:r>
              <a:rPr lang="en-US" baseline="0" dirty="0" smtClean="0"/>
              <a:t> </a:t>
            </a:r>
            <a:r>
              <a:rPr lang="ru-RU" baseline="0" dirty="0" smtClean="0"/>
              <a:t>для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enum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986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И тип и значение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конструктор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678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Аргументы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Обычный массив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Доступ к элементам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Фиксированная длина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Мутирование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Селекторы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Строки и числа равны в </a:t>
            </a:r>
            <a:r>
              <a:rPr lang="en-US" baseline="0" dirty="0" err="1" smtClean="0"/>
              <a:t>js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Изомофрность</a:t>
            </a:r>
            <a:r>
              <a:rPr lang="ru-RU" baseline="0" dirty="0" smtClean="0"/>
              <a:t> со структурами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Union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407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 два множества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483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Компилятор умеет проверять</a:t>
            </a:r>
            <a:r>
              <a:rPr lang="ru-RU" baseline="0" dirty="0" smtClean="0"/>
              <a:t> </a:t>
            </a:r>
            <a:r>
              <a:rPr lang="en-US" baseline="0" dirty="0" smtClean="0"/>
              <a:t>“</a:t>
            </a:r>
            <a:r>
              <a:rPr lang="ru-RU" dirty="0" err="1" smtClean="0"/>
              <a:t>присваемость</a:t>
            </a:r>
            <a:r>
              <a:rPr lang="en-US" baseline="0" dirty="0" smtClean="0"/>
              <a:t>”. </a:t>
            </a:r>
            <a:r>
              <a:rPr lang="ru-RU" baseline="0" dirty="0" smtClean="0"/>
              <a:t>Т. Е. где то внутри у него стоит условие которое мы можем использовать динамически. Написать тип </a:t>
            </a:r>
            <a:r>
              <a:rPr lang="en-US" baseline="0" dirty="0" err="1" smtClean="0"/>
              <a:t>IsAssignable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902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Union</a:t>
            </a:r>
            <a:r>
              <a:rPr lang="en-US" baseline="0" dirty="0" smtClean="0"/>
              <a:t> </a:t>
            </a:r>
            <a:r>
              <a:rPr lang="ru-RU" baseline="0" dirty="0" smtClean="0"/>
              <a:t>запись преобразуется в распределение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276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Где то там в светофоре такая модель </a:t>
            </a:r>
            <a:r>
              <a:rPr lang="ru-RU" dirty="0" err="1" smtClean="0"/>
              <a:t>стейта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260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</a:t>
            </a:r>
            <a:r>
              <a:rPr lang="ru-RU" baseline="0" dirty="0" smtClean="0"/>
              <a:t> решение с простой заменой на </a:t>
            </a:r>
            <a:r>
              <a:rPr lang="en-US" baseline="0" dirty="0" smtClean="0"/>
              <a:t>bool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10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702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 одинаковость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29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Обведем</a:t>
            </a:r>
            <a:r>
              <a:rPr lang="ru-RU" baseline="0" dirty="0" smtClean="0"/>
              <a:t> числа в круг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64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 пример изоморфных</a:t>
            </a:r>
            <a:r>
              <a:rPr lang="ru-RU" baseline="0" dirty="0" smtClean="0"/>
              <a:t> функций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90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Вернуть</a:t>
            </a:r>
            <a:r>
              <a:rPr lang="ru-RU" baseline="0" dirty="0" smtClean="0"/>
              <a:t>ся назад и показать что сами множества не важны</a:t>
            </a:r>
            <a:r>
              <a:rPr lang="en-US" baseline="0" dirty="0" smtClean="0"/>
              <a:t>, </a:t>
            </a:r>
            <a:r>
              <a:rPr lang="ru-RU" baseline="0" dirty="0" smtClean="0"/>
              <a:t>важна их размерность (для изоморфной) (</a:t>
            </a:r>
            <a:r>
              <a:rPr lang="en-US" baseline="0" dirty="0" smtClean="0"/>
              <a:t>bool </a:t>
            </a:r>
            <a:r>
              <a:rPr lang="ru-RU" baseline="0" dirty="0" smtClean="0"/>
              <a:t>заменить на строки)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774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45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61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принимающая </a:t>
            </a:r>
            <a:r>
              <a:rPr lang="ru-RU" baseline="0" dirty="0" err="1" smtClean="0"/>
              <a:t>опцианальный</a:t>
            </a:r>
            <a:r>
              <a:rPr lang="ru-RU" baseline="0" dirty="0" smtClean="0"/>
              <a:t> аргумент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847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ru-RU" baseline="0" dirty="0" smtClean="0"/>
              <a:t> с таймером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1705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Так</a:t>
            </a:r>
            <a:r>
              <a:rPr lang="ru-RU" baseline="0" dirty="0" smtClean="0"/>
              <a:t> это же </a:t>
            </a:r>
            <a:r>
              <a:rPr lang="en-US" baseline="0" dirty="0" smtClean="0"/>
              <a:t>Maybe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02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en-US" baseline="0" dirty="0" smtClean="0"/>
              <a:t>, </a:t>
            </a:r>
            <a:r>
              <a:rPr lang="ru-RU" baseline="0" dirty="0" smtClean="0"/>
              <a:t>у каждого </a:t>
            </a:r>
            <a:r>
              <a:rPr lang="ru-RU" baseline="0" dirty="0" err="1" smtClean="0"/>
              <a:t>стейта</a:t>
            </a:r>
            <a:r>
              <a:rPr lang="ru-RU" baseline="0" dirty="0" smtClean="0"/>
              <a:t> есть признак улыбки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47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8247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53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Любой</a:t>
            </a:r>
            <a:r>
              <a:rPr lang="ru-RU" baseline="0" dirty="0" smtClean="0"/>
              <a:t> элемент данного круга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699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Void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List </a:t>
            </a:r>
            <a:r>
              <a:rPr lang="ru-RU" dirty="0" smtClean="0"/>
              <a:t>тип 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 =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+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* 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r>
              <a:rPr lang="en-US" smtClean="0"/>
              <a:t>Not Empty </a:t>
            </a:r>
            <a:r>
              <a:rPr lang="en-US" baseline="0" smtClean="0"/>
              <a:t>List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924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Создание ПО – сложный процесс.</a:t>
            </a:r>
            <a:r>
              <a:rPr lang="ru-RU" baseline="0" dirty="0" smtClean="0"/>
              <a:t> Каким образом можно бороться со сложностью?</a:t>
            </a:r>
            <a:r>
              <a:rPr lang="en-US" baseline="0" dirty="0" smtClean="0"/>
              <a:t> </a:t>
            </a:r>
            <a:r>
              <a:rPr lang="ru-RU" baseline="0" dirty="0" smtClean="0"/>
              <a:t>Привести пример разделения и соединения операций.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Программа как композиция простых функций.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Startified</a:t>
            </a:r>
            <a:r>
              <a:rPr lang="en-US" baseline="0" dirty="0" smtClean="0"/>
              <a:t> design, testability, reasonability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989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Показать свойства на примере негативных функций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536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Head</a:t>
            </a:r>
            <a:r>
              <a:rPr lang="en-US" baseline="0" dirty="0" smtClean="0"/>
              <a:t> </a:t>
            </a:r>
            <a:r>
              <a:rPr lang="ru-RU" baseline="0" dirty="0" smtClean="0"/>
              <a:t>функция с </a:t>
            </a:r>
            <a:r>
              <a:rPr lang="en-US" baseline="0" dirty="0" smtClean="0"/>
              <a:t>Either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020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Divide</a:t>
            </a:r>
            <a:r>
              <a:rPr lang="en-US" baseline="0" dirty="0" smtClean="0"/>
              <a:t> memo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3127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3824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674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248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5022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00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Слова например не входят в него. Привести пример функции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416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1279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Источник</a:t>
            </a:r>
            <a:r>
              <a:rPr lang="ru-RU" baseline="0" dirty="0" smtClean="0"/>
              <a:t> дефектов (компиляция пройдет но результат будет </a:t>
            </a:r>
            <a:r>
              <a:rPr lang="ru-RU" baseline="0" dirty="0" err="1" smtClean="0"/>
              <a:t>сайдэффектом</a:t>
            </a:r>
            <a:r>
              <a:rPr lang="ru-RU" baseline="0" dirty="0" smtClean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172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7362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4309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8505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</a:t>
            </a:r>
            <a:r>
              <a:rPr lang="en-US" dirty="0" smtClean="0"/>
              <a:t>head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993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653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5961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56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в пример такой функции (</a:t>
            </a:r>
            <a:r>
              <a:rPr lang="en-US" baseline="0" dirty="0" smtClean="0"/>
              <a:t>n: number</a:t>
            </a:r>
            <a:r>
              <a:rPr lang="ru-RU" baseline="0" dirty="0" smtClean="0"/>
              <a:t>) =</a:t>
            </a:r>
            <a:r>
              <a:rPr lang="en-US" baseline="0" dirty="0" smtClean="0"/>
              <a:t>&gt; true</a:t>
            </a:r>
          </a:p>
          <a:p>
            <a:r>
              <a:rPr lang="ru-RU" baseline="0" dirty="0" smtClean="0"/>
              <a:t>Образ или тень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87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Круг может содержать разное кол-во элементов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776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прибавляющая к числу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179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с инверсией функции прибавляющей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9817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6755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92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174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8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8526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4241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8918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0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2235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0032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 может быть полезно при </a:t>
            </a:r>
            <a:r>
              <a:rPr lang="ru-RU" dirty="0" err="1" smtClean="0"/>
              <a:t>рефакторинге</a:t>
            </a:r>
            <a:r>
              <a:rPr lang="ru-RU" baseline="0" dirty="0" smtClean="0"/>
              <a:t> (когда менее понятное заменяется более понятным)</a:t>
            </a:r>
          </a:p>
          <a:p>
            <a:r>
              <a:rPr lang="ru-RU" baseline="0" dirty="0" smtClean="0"/>
              <a:t>Это может быть полезно при моделировании реальных объектов и требований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470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61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8833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Придется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использовать либо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 function (assertion)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875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явно или неявно приводить к одним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тем же сценариям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 будет игнорировать не консистентные состояния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Увеличение тестовых сценариев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Пространство для </a:t>
            </a:r>
            <a:r>
              <a:rPr lang="ru-RU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дефектых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состояний (след. слайд)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5804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7371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4478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Что по поводу дальнейшего развития данного функционала</a:t>
            </a:r>
            <a:r>
              <a:rPr lang="ru-RU" baseline="0" dirty="0" smtClean="0"/>
              <a:t>? Привести пример добавленных требований. Обратить внимание на то что для добавления поведения нам приходится менять уже существующий код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572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3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самом деле функция возвращает </a:t>
            </a:r>
            <a:r>
              <a:rPr lang="en-US" dirty="0" smtClean="0"/>
              <a:t>“</a:t>
            </a:r>
            <a:r>
              <a:rPr lang="ru-RU" dirty="0" smtClean="0"/>
              <a:t>ничего</a:t>
            </a:r>
            <a:r>
              <a:rPr lang="en-US" smtClean="0"/>
              <a:t>”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558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246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395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337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7713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4322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601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Arrows compose, so if you have an arrow from object 𝐴 to object 𝐵, and another arrow from object 𝐵 to object 𝐶, then there must be an arrow — their composition — that goes from 𝐴 to 𝐶.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4404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 </a:t>
            </a:r>
            <a:r>
              <a:rPr lang="ru-RU" dirty="0" smtClean="0"/>
              <a:t>морфизм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436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массивом</a:t>
            </a:r>
            <a:r>
              <a:rPr lang="ru-RU" baseline="0" dirty="0" smtClean="0"/>
              <a:t> строк и первой строкой и кол-ве символов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7394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97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3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5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1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6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2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1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9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5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4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589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6" name="Picture 2" descr="File:Typescript logo 2020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880" y="2642801"/>
            <a:ext cx="993957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7128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33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3017522" y="167639"/>
            <a:ext cx="8496598" cy="6418217"/>
            <a:chOff x="2381794" y="185056"/>
            <a:chExt cx="8496598" cy="6418217"/>
          </a:xfrm>
        </p:grpSpPr>
        <p:sp>
          <p:nvSpPr>
            <p:cNvPr id="2" name="Овал 1"/>
            <p:cNvSpPr/>
            <p:nvPr/>
          </p:nvSpPr>
          <p:spPr>
            <a:xfrm>
              <a:off x="2381794" y="185056"/>
              <a:ext cx="6418217" cy="6418217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7128" y="2933289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134" y="1814237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29105" y="3255506"/>
              <a:ext cx="7026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-1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80415" y="1927449"/>
              <a:ext cx="14050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3.14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50182" y="3142294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20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7128" y="4086503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45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54535" y="1646105"/>
              <a:ext cx="129193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3/2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1952" y="362603"/>
              <a:ext cx="24964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number</a:t>
              </a:r>
              <a:endParaRPr lang="en-US" sz="4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29745" y="2709378"/>
            <a:ext cx="1821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2734182" y="3013502"/>
            <a:ext cx="6723636" cy="830997"/>
            <a:chOff x="4660351" y="3013502"/>
            <a:chExt cx="6723636" cy="83099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4660351" y="3013502"/>
              <a:ext cx="28712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" name="Прямоугольник 2"/>
            <p:cNvSpPr/>
            <p:nvPr/>
          </p:nvSpPr>
          <p:spPr>
            <a:xfrm>
              <a:off x="7531650" y="3013502"/>
              <a:ext cx="385233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=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0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28768" y="3013502"/>
            <a:ext cx="4134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OTHER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696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169832" y="3013502"/>
            <a:ext cx="38523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960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45974" y="3013502"/>
            <a:ext cx="37000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PROPERTIES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39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445770" y="3013502"/>
            <a:ext cx="73004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TESTABILITY/REASONABILITY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8926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79775" y="3013502"/>
            <a:ext cx="40324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EXTENDABILITY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5334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2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8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5396987" y="2270421"/>
            <a:ext cx="7441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f</a:t>
            </a:r>
            <a:r>
              <a:rPr lang="en-US" sz="4800" dirty="0" smtClean="0"/>
              <a:t>()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261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650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1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3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588102" y="369614"/>
            <a:ext cx="50157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PARTIAL FUNCTION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4820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1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4" idx="6"/>
            <a:endCxn id="11" idx="2"/>
          </p:cNvCxnSpPr>
          <p:nvPr/>
        </p:nvCxnSpPr>
        <p:spPr>
          <a:xfrm>
            <a:off x="3011067" y="3139127"/>
            <a:ext cx="5762920" cy="117992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4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endCxn id="11" idx="2"/>
          </p:cNvCxnSpPr>
          <p:nvPr/>
        </p:nvCxnSpPr>
        <p:spPr>
          <a:xfrm>
            <a:off x="2860238" y="4147794"/>
            <a:ext cx="5913749" cy="17125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5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endCxn id="8" idx="2"/>
          </p:cNvCxnSpPr>
          <p:nvPr/>
        </p:nvCxnSpPr>
        <p:spPr>
          <a:xfrm flipV="1">
            <a:off x="2860238" y="3139126"/>
            <a:ext cx="5412557" cy="100866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43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14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8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604644" y="4133646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59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569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256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34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701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2038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230393" y="448404"/>
            <a:ext cx="37312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ABSTRACTION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404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29963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MODELING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22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8267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7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4132742" y="325856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4482064" y="3445327"/>
            <a:ext cx="31300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7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3974266" y="325856"/>
            <a:ext cx="42434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ISOMORPHISMS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endCxn id="2" idx="2"/>
          </p:cNvCxnSpPr>
          <p:nvPr/>
        </p:nvCxnSpPr>
        <p:spPr>
          <a:xfrm>
            <a:off x="4779390" y="3445327"/>
            <a:ext cx="283270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endCxn id="16" idx="6"/>
          </p:cNvCxnSpPr>
          <p:nvPr/>
        </p:nvCxnSpPr>
        <p:spPr>
          <a:xfrm flipH="1">
            <a:off x="4482064" y="3445327"/>
            <a:ext cx="29933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5495487" y="3029827"/>
            <a:ext cx="11031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===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8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0044" y="3013502"/>
            <a:ext cx="44119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PRACTICAL VIEW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23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6969" y="934808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8654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881360" y="2055042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3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</p:cNvCxnSpPr>
          <p:nvPr/>
        </p:nvCxnSpPr>
        <p:spPr>
          <a:xfrm>
            <a:off x="3448837" y="2270289"/>
            <a:ext cx="5176886" cy="3880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9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  <a:endCxn id="29" idx="2"/>
          </p:cNvCxnSpPr>
          <p:nvPr/>
        </p:nvCxnSpPr>
        <p:spPr>
          <a:xfrm flipV="1">
            <a:off x="3448837" y="2232581"/>
            <a:ext cx="5510258" cy="3770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8959095" y="2157166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89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7769" y="934808"/>
            <a:ext cx="238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 + 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9537" y="3013502"/>
            <a:ext cx="64729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FURTHER DEVELOPMENT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70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7801" y="3457968"/>
            <a:ext cx="2923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undefined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4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653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8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9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58905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51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7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57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6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Скругленная соединительная линия 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1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cxnSp>
        <p:nvCxnSpPr>
          <p:cNvPr id="13" name="Скругленная соединительная линия 12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Скругленная соединительная линия 13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9478" y="2933289"/>
            <a:ext cx="5673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03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2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2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5482007" y="4492967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кругленная соединительная линия 18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кругленная соединительная линия 19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ASSOCIATIVE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9212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83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39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8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0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96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267353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7" name="TextBox 16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" name="Группа 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5" name="Овал 14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Овал 21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Овал 22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5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5496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1514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644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21563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8108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50971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08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80257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r>
              <a:rPr lang="en-US" sz="4800" dirty="0" smtClean="0"/>
              <a:t> = </a:t>
            </a:r>
            <a:r>
              <a:rPr lang="en-US" sz="4800" dirty="0" smtClean="0">
                <a:solidFill>
                  <a:srgbClr val="92D050"/>
                </a:solidFill>
              </a:rPr>
              <a:t>(h * g)</a:t>
            </a:r>
            <a:r>
              <a:rPr lang="en-US" sz="4800" dirty="0" smtClean="0"/>
              <a:t>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491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2824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07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266024" y="4995795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4" name="TextBox 13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5" name="Группа 1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18" name="Овал 17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3" name="Овал 22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Овал 23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Овал 24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7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кругленная соединительная линия 8"/>
          <p:cNvCxnSpPr>
            <a:stCxn id="5" idx="5"/>
            <a:endCxn id="7" idx="4"/>
          </p:cNvCxnSpPr>
          <p:nvPr/>
        </p:nvCxnSpPr>
        <p:spPr>
          <a:xfrm rot="5400000" flipH="1" flipV="1">
            <a:off x="5359038" y="32213"/>
            <a:ext cx="2207877" cy="8464161"/>
          </a:xfrm>
          <a:prstGeom prst="curvedConnector3">
            <a:avLst>
              <a:gd name="adj1" fmla="val -20795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7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kaboom.org/wp-content/uploads/2019/04/crossroad-parkl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23" y="0"/>
            <a:ext cx="96591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88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19668" y="369057"/>
            <a:ext cx="6062869" cy="6062869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0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884350" y="708991"/>
            <a:ext cx="2191230" cy="219123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579010" y="1669773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9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7" idx="4"/>
            <a:endCxn id="5" idx="1"/>
          </p:cNvCxnSpPr>
          <p:nvPr/>
        </p:nvCxnSpPr>
        <p:spPr>
          <a:xfrm>
            <a:off x="2568608" y="3032742"/>
            <a:ext cx="212570" cy="1619612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08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809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Овал 13"/>
          <p:cNvSpPr/>
          <p:nvPr/>
        </p:nvSpPr>
        <p:spPr>
          <a:xfrm>
            <a:off x="3048000" y="119681"/>
            <a:ext cx="6619461" cy="6619461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mos.cms.futurecdn.net/e3VZtcLnD3ExmoEVWFyLd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022" y="348053"/>
            <a:ext cx="9259957" cy="616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9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8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38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79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6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1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81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589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4997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082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790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0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>
            <a:stCxn id="9" idx="0"/>
            <a:endCxn id="9" idx="1"/>
          </p:cNvCxnSpPr>
          <p:nvPr/>
        </p:nvCxnSpPr>
        <p:spPr>
          <a:xfrm rot="16200000" flipH="1" flipV="1">
            <a:off x="1628194" y="3082941"/>
            <a:ext cx="415499" cy="270267"/>
          </a:xfrm>
          <a:prstGeom prst="curvedConnector4">
            <a:avLst>
              <a:gd name="adj1" fmla="val -55018"/>
              <a:gd name="adj2" fmla="val 184583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196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9033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448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6290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>
            <a:stCxn id="3" idx="0"/>
            <a:endCxn id="3" idx="4"/>
          </p:cNvCxnSpPr>
          <p:nvPr/>
        </p:nvCxnSpPr>
        <p:spPr>
          <a:xfrm rot="16200000" flipH="1">
            <a:off x="2431774" y="2263962"/>
            <a:ext cx="1844363" cy="12700"/>
          </a:xfrm>
          <a:prstGeom prst="curvedConnector5">
            <a:avLst>
              <a:gd name="adj1" fmla="val -12395"/>
              <a:gd name="adj2" fmla="val -11495244"/>
              <a:gd name="adj3" fmla="val 115628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778297" y="1854813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+ 0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421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896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75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3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51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49979" y="2933289"/>
            <a:ext cx="509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INVALID vs VALID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4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47293" y="3622010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66688" y="2195654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723" y="2920544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723" y="290866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7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55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le:Unofficial JavaScript logo 2.svg - Wikimedia Comm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298" y="178904"/>
            <a:ext cx="1015404" cy="101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5072033" y="4483589"/>
            <a:ext cx="20479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OBJECT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657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419452" y="330923"/>
            <a:ext cx="6294869" cy="6294869"/>
            <a:chOff x="2396298" y="496385"/>
            <a:chExt cx="6294869" cy="6294869"/>
          </a:xfrm>
        </p:grpSpPr>
        <p:sp>
          <p:nvSpPr>
            <p:cNvPr id="6" name="Овал 5"/>
            <p:cNvSpPr/>
            <p:nvPr/>
          </p:nvSpPr>
          <p:spPr>
            <a:xfrm>
              <a:off x="2396298" y="496385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Овал 1"/>
            <p:cNvSpPr/>
            <p:nvPr/>
          </p:nvSpPr>
          <p:spPr>
            <a:xfrm>
              <a:off x="5543732" y="1786684"/>
              <a:ext cx="2492824" cy="2492824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Овал 15"/>
            <p:cNvSpPr/>
            <p:nvPr/>
          </p:nvSpPr>
          <p:spPr>
            <a:xfrm>
              <a:off x="2723603" y="2908662"/>
              <a:ext cx="2492824" cy="2492824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Овал 8"/>
          <p:cNvSpPr/>
          <p:nvPr/>
        </p:nvSpPr>
        <p:spPr>
          <a:xfrm>
            <a:off x="8172994" y="158315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41626" y="2755081"/>
            <a:ext cx="833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8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 flipH="1">
            <a:off x="419452" y="330923"/>
            <a:ext cx="11543947" cy="6294869"/>
            <a:chOff x="419452" y="330923"/>
            <a:chExt cx="11543947" cy="6294869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419452" y="330923"/>
              <a:ext cx="6294869" cy="6294869"/>
              <a:chOff x="2396298" y="496385"/>
              <a:chExt cx="6294869" cy="6294869"/>
            </a:xfrm>
          </p:grpSpPr>
          <p:sp>
            <p:nvSpPr>
              <p:cNvPr id="6" name="Овал 5"/>
              <p:cNvSpPr/>
              <p:nvPr/>
            </p:nvSpPr>
            <p:spPr>
              <a:xfrm>
                <a:off x="2396298" y="496385"/>
                <a:ext cx="6294869" cy="6294869"/>
              </a:xfrm>
              <a:prstGeom prst="ellipse">
                <a:avLst/>
              </a:prstGeom>
              <a:solidFill>
                <a:schemeClr val="bg2">
                  <a:lumMod val="90000"/>
                  <a:alpha val="2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Овал 1"/>
              <p:cNvSpPr/>
              <p:nvPr/>
            </p:nvSpPr>
            <p:spPr>
              <a:xfrm>
                <a:off x="5543732" y="1786684"/>
                <a:ext cx="2492824" cy="2492824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2723603" y="2908662"/>
                <a:ext cx="2492824" cy="2492824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  <a:alpha val="20000"/>
                </a:schemeClr>
              </a:solidFill>
              <a:ln w="31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Овал 8"/>
            <p:cNvSpPr/>
            <p:nvPr/>
          </p:nvSpPr>
          <p:spPr>
            <a:xfrm>
              <a:off x="8172994" y="1583154"/>
              <a:ext cx="3790405" cy="3790405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23915" y="2755081"/>
              <a:ext cx="113136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!=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53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7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69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27342" y="2812867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72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393847" y="692997"/>
            <a:ext cx="1711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chemeClr val="bg1">
              <a:alpha val="20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83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948566" y="444134"/>
            <a:ext cx="6294869" cy="6294869"/>
            <a:chOff x="2814310" y="418008"/>
            <a:chExt cx="6294869" cy="6294869"/>
          </a:xfrm>
        </p:grpSpPr>
        <p:sp>
          <p:nvSpPr>
            <p:cNvPr id="10" name="Овал 9"/>
            <p:cNvSpPr/>
            <p:nvPr/>
          </p:nvSpPr>
          <p:spPr>
            <a:xfrm>
              <a:off x="2814310" y="418008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5595254" y="1645921"/>
              <a:ext cx="1839683" cy="1839683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3851365" y="2772589"/>
              <a:ext cx="1839683" cy="183968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5843451" y="3692431"/>
              <a:ext cx="1839683" cy="1839683"/>
            </a:xfrm>
            <a:prstGeom prst="ellipse">
              <a:avLst/>
            </a:prstGeom>
            <a:solidFill>
              <a:srgbClr val="C48A08">
                <a:alpha val="20000"/>
              </a:srgbClr>
            </a:solidFill>
            <a:ln w="19050">
              <a:solidFill>
                <a:srgbClr val="C48A08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387793" y="100814"/>
            <a:ext cx="2750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unknown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51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2094" y="2933289"/>
            <a:ext cx="2827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STRUCTS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87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6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21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22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4486" y="321494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“Ivan”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6162" y="5205563"/>
            <a:ext cx="2730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“John”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11040" y="317718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6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00202" y="3177184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age: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90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1548" y="3177184"/>
            <a:ext cx="3456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50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34981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8660" y="3159767"/>
            <a:ext cx="2882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 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6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75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87842" y="2933289"/>
            <a:ext cx="92163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ON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49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81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62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669679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2302331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648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83191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3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27860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54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45278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79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endParaRPr lang="en-US" sz="2800" dirty="0" smtClean="0">
              <a:solidFill>
                <a:srgbClr val="92D05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29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4897" y="2933289"/>
            <a:ext cx="4882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DISJOINT UNION 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97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3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1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8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4535" y="1628688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9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8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1783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339534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38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5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65699" y="2933289"/>
            <a:ext cx="6060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EXHAUSTIVE CHECK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96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37064" y="2933289"/>
            <a:ext cx="3717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SUBGROUPS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65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2722" y="3013502"/>
            <a:ext cx="3566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9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54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9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7780" y="2933289"/>
            <a:ext cx="2596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BRANDS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28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28650" y="3013502"/>
            <a:ext cx="3534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INFER TYPE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73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75652" y="3013502"/>
            <a:ext cx="2440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TYPEOF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9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91436" y="3013502"/>
            <a:ext cx="3609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SELECTORS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3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8" y="3013502"/>
            <a:ext cx="1911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ENUM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82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7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CLASS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81978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TUPLE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9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37362" y="2933289"/>
            <a:ext cx="451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CONDITIONALS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9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686879" y="2722050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4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85124" y="2933289"/>
            <a:ext cx="4821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| 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31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170961" y="2933289"/>
            <a:ext cx="7850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&gt; |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4800" dirty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57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16968" y="3013502"/>
            <a:ext cx="13580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ADT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767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6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70" y="1400652"/>
            <a:ext cx="7289661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7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11598" y="1489737"/>
            <a:ext cx="6768805" cy="387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4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55"/>
          <a:stretch/>
        </p:blipFill>
        <p:spPr bwMode="auto">
          <a:xfrm flipH="1">
            <a:off x="6296296" y="1324265"/>
            <a:ext cx="3387633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3"/>
          <a:stretch/>
        </p:blipFill>
        <p:spPr bwMode="auto">
          <a:xfrm>
            <a:off x="2973685" y="1409361"/>
            <a:ext cx="3374864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91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0" r="197"/>
          <a:stretch/>
        </p:blipFill>
        <p:spPr bwMode="auto">
          <a:xfrm flipH="1">
            <a:off x="2481943" y="1324265"/>
            <a:ext cx="3875314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8" r="183"/>
          <a:stretch/>
        </p:blipFill>
        <p:spPr bwMode="auto">
          <a:xfrm>
            <a:off x="6322423" y="1409361"/>
            <a:ext cx="3927566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3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2"/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4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6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8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159412" y="742063"/>
            <a:ext cx="3873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ISOMORPHIC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266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6" y="3121819"/>
            <a:ext cx="10266669" cy="61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5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887" y="2864131"/>
            <a:ext cx="9590227" cy="11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458900" y="3013502"/>
            <a:ext cx="52742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0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54806" y="3013502"/>
            <a:ext cx="70888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}, 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08765" y="3013502"/>
            <a:ext cx="1574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24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809958" y="742063"/>
            <a:ext cx="45720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PRODUCT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2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81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905610" y="3013502"/>
            <a:ext cx="23807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4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68980" y="3013502"/>
            <a:ext cx="30540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false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1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29792" y="3013502"/>
            <a:ext cx="13324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0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50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539324" y="742063"/>
            <a:ext cx="31133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SUM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4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612788" y="3013502"/>
            <a:ext cx="49664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Maybe&lt;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=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99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28600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(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6016" y="3013502"/>
            <a:ext cx="1519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9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33618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4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0351" y="3013502"/>
            <a:ext cx="28712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1285</TotalTime>
  <Words>2433</Words>
  <Application>Microsoft Office PowerPoint</Application>
  <PresentationFormat>Широкоэкранный</PresentationFormat>
  <Paragraphs>710</Paragraphs>
  <Slides>201</Slides>
  <Notes>150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201</vt:i4>
      </vt:variant>
    </vt:vector>
  </HeadingPairs>
  <TitlesOfParts>
    <vt:vector size="206" baseType="lpstr"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Khaimov</dc:creator>
  <cp:lastModifiedBy>Khaimov</cp:lastModifiedBy>
  <cp:revision>111</cp:revision>
  <dcterms:created xsi:type="dcterms:W3CDTF">2023-02-24T06:10:12Z</dcterms:created>
  <dcterms:modified xsi:type="dcterms:W3CDTF">2023-06-14T08:17:58Z</dcterms:modified>
</cp:coreProperties>
</file>

<file path=docProps/thumbnail.jpeg>
</file>